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media/image6.bin" ContentType="image/x-em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64" r:id="rId5"/>
    <p:sldId id="265" r:id="rId6"/>
    <p:sldId id="274" r:id="rId7"/>
    <p:sldId id="261" r:id="rId8"/>
    <p:sldId id="266" r:id="rId9"/>
    <p:sldId id="280" r:id="rId10"/>
    <p:sldId id="276" r:id="rId11"/>
    <p:sldId id="279" r:id="rId12"/>
    <p:sldId id="259" r:id="rId13"/>
    <p:sldId id="278" r:id="rId14"/>
    <p:sldId id="270" r:id="rId15"/>
    <p:sldId id="281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D778"/>
    <a:srgbClr val="82FE2E"/>
    <a:srgbClr val="8CADFE"/>
    <a:srgbClr val="5988FD"/>
    <a:srgbClr val="27B357"/>
    <a:srgbClr val="FF5A2D"/>
    <a:srgbClr val="80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30276-C3F5-4C17-BA8F-9D346F3E7B15}" v="1" dt="2024-08-14T08:18:24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 snapToGrid="0">
      <p:cViewPr varScale="1">
        <p:scale>
          <a:sx n="60" d="100"/>
          <a:sy n="60" d="100"/>
        </p:scale>
        <p:origin x="86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divhudzannyi Tshikhovhokhovho" userId="2dffc6ec-6b7a-448a-9250-5231830b2de5" providerId="ADAL" clId="{B6E30276-C3F5-4C17-BA8F-9D346F3E7B15}"/>
    <pc:docChg chg="modSld">
      <pc:chgData name="Ndivhudzannyi Tshikhovhokhovho" userId="2dffc6ec-6b7a-448a-9250-5231830b2de5" providerId="ADAL" clId="{B6E30276-C3F5-4C17-BA8F-9D346F3E7B15}" dt="2024-08-14T08:18:24.373" v="0"/>
      <pc:docMkLst>
        <pc:docMk/>
      </pc:docMkLst>
      <pc:sldChg chg="addSp modSp">
        <pc:chgData name="Ndivhudzannyi Tshikhovhokhovho" userId="2dffc6ec-6b7a-448a-9250-5231830b2de5" providerId="ADAL" clId="{B6E30276-C3F5-4C17-BA8F-9D346F3E7B15}" dt="2024-08-14T08:18:24.373" v="0"/>
        <pc:sldMkLst>
          <pc:docMk/>
          <pc:sldMk cId="4108746984" sldId="261"/>
        </pc:sldMkLst>
        <pc:spChg chg="add 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3" creationId="{26D88EA7-774B-A8B7-126A-97CC043C22C8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6" creationId="{AA2B51DA-4B7D-3AF7-47D2-259FE0D276E1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7" creationId="{BFEEDD9E-80CC-C013-9EA9-990078235898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0" creationId="{C36CCA99-46D9-8AF1-2FF1-177995D85FAE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1" creationId="{13CEE575-E8CA-6016-B857-99CC956DC511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3" creationId="{CD84DD56-1397-C8E6-ED5D-859E2CE14C50}"/>
          </ac:spMkLst>
        </pc:spChg>
        <pc:spChg chg="add 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6" creationId="{71448B28-0269-0E24-6D72-DB28654A8667}"/>
          </ac:spMkLst>
        </pc:s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4" creationId="{24C805A9-10A1-32C6-8C94-E204F9A36C3E}"/>
          </ac:grpSpMkLst>
        </pc:gr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8" creationId="{3399B518-B5D3-1C82-5B0E-D5481BE335EE}"/>
          </ac:grpSpMkLst>
        </pc:gr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12" creationId="{89B89DE4-E64A-C5FA-DDBF-C59670A99B95}"/>
          </ac:grpSpMkLst>
        </pc:grp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5" creationId="{5421B780-B428-644B-2476-000D18CDBFBC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9" creationId="{1C451441-454B-4F86-F092-EF40DB83B736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14" creationId="{E418057D-431C-DA4D-0A8F-8D1F397EE0BD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15" creationId="{265500B7-1666-5D4C-25F1-1998C1D868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76FB3-C109-4703-AC04-1583329D09BA}" type="datetimeFigureOut">
              <a:rPr lang="en-ZA" smtClean="0"/>
              <a:t>2024/08/20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8752E-BB25-4A52-ACD7-4BCFA4960EE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836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21078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14107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72936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3878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8/20/2024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8/20/2024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8/20/2024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8/20/2024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B7760CEC-F44E-48BB-82EA-3BACC3ED663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800" i="1">
                <a:solidFill>
                  <a:srgbClr val="545859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800"/>
            </a:lvl2pPr>
            <a:lvl3pPr marL="0" indent="0" algn="l">
              <a:buFont typeface="Arial" panose="020B0604020202020204" pitchFamily="34" charset="0"/>
              <a:buChar char="​"/>
              <a:defRPr sz="800"/>
            </a:lvl3pPr>
            <a:lvl4pPr marL="0" indent="0" algn="l">
              <a:buFont typeface="Arial" panose="020B0604020202020204" pitchFamily="34" charset="0"/>
              <a:buChar char="​"/>
              <a:defRPr sz="800"/>
            </a:lvl4pPr>
            <a:lvl5pPr marL="0" indent="0" algn="l">
              <a:buFont typeface="Arial" panose="020B0604020202020204" pitchFamily="34" charset="0"/>
              <a:buChar char="​"/>
              <a:defRPr sz="800"/>
            </a:lvl5pPr>
            <a:lvl6pPr marL="0" indent="0" algn="l">
              <a:buFont typeface="Arial" panose="020B0604020202020204" pitchFamily="34" charset="0"/>
              <a:buChar char="​"/>
              <a:defRPr sz="800"/>
            </a:lvl6pPr>
            <a:lvl7pPr marL="0" indent="0" algn="l">
              <a:buFont typeface="Arial" panose="020B0604020202020204" pitchFamily="34" charset="0"/>
              <a:buChar char="​"/>
              <a:defRPr sz="800"/>
            </a:lvl7pPr>
            <a:lvl8pPr marL="0" indent="0" algn="l">
              <a:buFont typeface="Arial" panose="020B0604020202020204" pitchFamily="34" charset="0"/>
              <a:buChar char="​"/>
              <a:defRPr sz="800"/>
            </a:lvl8pPr>
            <a:lvl9pPr marL="0" indent="0" algn="l">
              <a:buFont typeface="Arial" panose="020B0604020202020204" pitchFamily="34" charset="0"/>
              <a:buChar char="​"/>
              <a:defRPr sz="800"/>
            </a:lvl9pPr>
          </a:lstStyle>
          <a:p>
            <a:r>
              <a:rPr lang="en-GB" dirty="0"/>
              <a:t>Click to add notes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02E9D8-243A-43CF-853E-50C27FDB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C49C12-383D-468E-AA2D-91215721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E77DCE-4538-484C-A26C-2C0A8F28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1E8AA1-F810-2E54-094C-0CE43BD40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254" y="101657"/>
            <a:ext cx="11041200" cy="460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10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8/20/2024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FE1C9B99-D3EF-3D0D-FCA5-EB8CC3803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14" y="425657"/>
            <a:ext cx="12061372" cy="46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note">
            <a:extLst>
              <a:ext uri="{FF2B5EF4-FFF2-40B4-BE49-F238E27FC236}">
                <a16:creationId xmlns:a16="http://schemas.microsoft.com/office/drawing/2014/main" id="{C2EEB9EA-C355-4ABE-92DA-38C8B92EB55C}"/>
              </a:ext>
            </a:extLst>
          </p:cNvPr>
          <p:cNvSpPr>
            <a:spLocks noGrp="1"/>
          </p:cNvSpPr>
          <p:nvPr>
            <p:ph type="body" sz="quarter" idx="23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5pPr>
            <a:lvl6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7pPr>
            <a:lvl8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add note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E4621-8D7A-4671-BACE-5BF6111EB4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30E0CB-5F0D-4F26-BC2F-033B07AFC4C7}" type="datetime1">
              <a:rPr lang="en-US" smtClean="0"/>
              <a:t>8/20/2024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D5838-FBFA-467A-8E56-F786B513F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D57CE-DB07-49DF-BCD6-2DDC1E447F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Relationship Id="rId22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727202"/>
            <a:ext cx="11041200" cy="4265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8, Small Body</a:t>
            </a:r>
          </a:p>
          <a:p>
            <a:pPr lvl="8"/>
            <a:r>
              <a:rPr lang="en-GB" noProof="0" dirty="0"/>
              <a:t>Level 9, Highlight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6001" y="6469200"/>
            <a:ext cx="188748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8EF10DD7-2389-4DF9-BFC9-46E5AD07346D}" type="datetime1">
              <a:rPr lang="en-US" smtClean="0"/>
              <a:t>8/20/2024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96101" y="6469200"/>
            <a:ext cx="377653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1688" y="6469200"/>
            <a:ext cx="655512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" name="Group guide" hidden="1">
            <a:extLst>
              <a:ext uri="{FF2B5EF4-FFF2-40B4-BE49-F238E27FC236}">
                <a16:creationId xmlns:a16="http://schemas.microsoft.com/office/drawing/2014/main" id="{FED3DC1F-6EDD-4AFC-8429-68AD2C72A611}"/>
              </a:ext>
            </a:extLst>
          </p:cNvPr>
          <p:cNvGrpSpPr/>
          <p:nvPr userDrawn="1"/>
        </p:nvGrpSpPr>
        <p:grpSpPr>
          <a:xfrm>
            <a:off x="574411" y="576001"/>
            <a:ext cx="11042791" cy="5994001"/>
            <a:chOff x="574410" y="575999"/>
            <a:chExt cx="11042791" cy="5994001"/>
          </a:xfrm>
        </p:grpSpPr>
        <p:sp>
          <p:nvSpPr>
            <p:cNvPr id="11" name="S6">
              <a:extLst>
                <a:ext uri="{FF2B5EF4-FFF2-40B4-BE49-F238E27FC236}">
                  <a16:creationId xmlns:a16="http://schemas.microsoft.com/office/drawing/2014/main" id="{B35FD085-677B-4481-8D47-5ABCECB0F2D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6001" y="6282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" name="S6">
              <a:extLst>
                <a:ext uri="{FF2B5EF4-FFF2-40B4-BE49-F238E27FC236}">
                  <a16:creationId xmlns:a16="http://schemas.microsoft.com/office/drawing/2014/main" id="{E8A52E1C-48DC-401C-9306-3E0F7413AB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4410" y="3716469"/>
              <a:ext cx="11041201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S6">
              <a:extLst>
                <a:ext uri="{FF2B5EF4-FFF2-40B4-BE49-F238E27FC236}">
                  <a16:creationId xmlns:a16="http://schemas.microsoft.com/office/drawing/2014/main" id="{18617E3D-F17C-47A6-A9FF-3C1D7DFFC0E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76000" y="576000"/>
              <a:ext cx="11039611" cy="1152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S11">
              <a:extLst>
                <a:ext uri="{FF2B5EF4-FFF2-40B4-BE49-F238E27FC236}">
                  <a16:creationId xmlns:a16="http://schemas.microsoft.com/office/drawing/2014/main" id="{9FC31626-354D-4843-93D2-B68323141ED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H="1">
              <a:off x="12312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" name="S11">
              <a:extLst>
                <a:ext uri="{FF2B5EF4-FFF2-40B4-BE49-F238E27FC236}">
                  <a16:creationId xmlns:a16="http://schemas.microsoft.com/office/drawing/2014/main" id="{83E9C906-3B6B-4C48-9DBD-3AD9C113E4B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>
              <a:off x="21754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" name="S11">
              <a:extLst>
                <a:ext uri="{FF2B5EF4-FFF2-40B4-BE49-F238E27FC236}">
                  <a16:creationId xmlns:a16="http://schemas.microsoft.com/office/drawing/2014/main" id="{653373A0-257C-42A2-B208-BBC0F9EF891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flipH="1">
              <a:off x="31197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7" name="S11">
              <a:extLst>
                <a:ext uri="{FF2B5EF4-FFF2-40B4-BE49-F238E27FC236}">
                  <a16:creationId xmlns:a16="http://schemas.microsoft.com/office/drawing/2014/main" id="{E0B38116-3A33-4BD1-969E-D8D16DDF008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>
              <a:off x="40640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8" name="S11">
              <a:extLst>
                <a:ext uri="{FF2B5EF4-FFF2-40B4-BE49-F238E27FC236}">
                  <a16:creationId xmlns:a16="http://schemas.microsoft.com/office/drawing/2014/main" id="{13220C9B-97B9-4F71-A52C-749E7952343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50083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S11">
              <a:extLst>
                <a:ext uri="{FF2B5EF4-FFF2-40B4-BE49-F238E27FC236}">
                  <a16:creationId xmlns:a16="http://schemas.microsoft.com/office/drawing/2014/main" id="{286E0E09-9F91-4AD5-A585-B4B6AC5798C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>
              <a:off x="59526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0" name="S11">
              <a:extLst>
                <a:ext uri="{FF2B5EF4-FFF2-40B4-BE49-F238E27FC236}">
                  <a16:creationId xmlns:a16="http://schemas.microsoft.com/office/drawing/2014/main" id="{52E49D3D-1C59-4539-822F-39FDF315B8E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flipH="1">
              <a:off x="68968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" name="S11">
              <a:extLst>
                <a:ext uri="{FF2B5EF4-FFF2-40B4-BE49-F238E27FC236}">
                  <a16:creationId xmlns:a16="http://schemas.microsoft.com/office/drawing/2014/main" id="{D015E50B-CFFC-4416-BE0E-CD22B28FCC8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flipH="1">
              <a:off x="78411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S11">
              <a:extLst>
                <a:ext uri="{FF2B5EF4-FFF2-40B4-BE49-F238E27FC236}">
                  <a16:creationId xmlns:a16="http://schemas.microsoft.com/office/drawing/2014/main" id="{D34E1CE3-3748-4C47-9B06-9F67D4C72B2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flipH="1">
              <a:off x="87854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" name="S11">
              <a:extLst>
                <a:ext uri="{FF2B5EF4-FFF2-40B4-BE49-F238E27FC236}">
                  <a16:creationId xmlns:a16="http://schemas.microsoft.com/office/drawing/2014/main" id="{57330365-6113-4A1C-8161-63E6C28208E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flipH="1">
              <a:off x="97297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" name="S11">
              <a:extLst>
                <a:ext uri="{FF2B5EF4-FFF2-40B4-BE49-F238E27FC236}">
                  <a16:creationId xmlns:a16="http://schemas.microsoft.com/office/drawing/2014/main" id="{A6C07624-E096-4120-87AA-ADB0125A77E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flipH="1">
              <a:off x="106740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" name="S6">
              <a:extLst>
                <a:ext uri="{FF2B5EF4-FFF2-40B4-BE49-F238E27FC236}">
                  <a16:creationId xmlns:a16="http://schemas.microsoft.com/office/drawing/2014/main" id="{9A11174D-DEE6-48B8-B2C1-A9B5A66BFA6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76001" y="5994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5" r:id="rId2"/>
    <p:sldLayoutId id="2147483984" r:id="rId3"/>
    <p:sldLayoutId id="2147483983" r:id="rId4"/>
    <p:sldLayoutId id="2147483982" r:id="rId5"/>
    <p:sldLayoutId id="2147483827" r:id="rId6"/>
    <p:sldLayoutId id="2147483743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996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1pPr>
      <a:lvl2pPr marL="359991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200">
          <a:solidFill>
            <a:srgbClr val="545859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rgbClr val="545859"/>
          </a:solidFill>
          <a:latin typeface="+mn-lt"/>
          <a:ea typeface="+mn-ea"/>
          <a:cs typeface="+mn-cs"/>
        </a:defRPr>
      </a:lvl5pPr>
      <a:lvl6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1" kern="1200">
          <a:solidFill>
            <a:srgbClr val="545859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0" kern="1200" baseline="0">
          <a:solidFill>
            <a:srgbClr val="545859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​"/>
        <a:defRPr sz="1000" kern="1200">
          <a:solidFill>
            <a:srgbClr val="545859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4800" kern="1200" baseline="0">
          <a:solidFill>
            <a:srgbClr val="545859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341" userDrawn="1">
          <p15:clr>
            <a:srgbClr val="A4A3A4"/>
          </p15:clr>
        </p15:guide>
        <p15:guide id="4" orient="horz" pos="2522" userDrawn="1">
          <p15:clr>
            <a:srgbClr val="A4A3A4"/>
          </p15:clr>
        </p15:guide>
        <p15:guide id="5" pos="363" userDrawn="1">
          <p15:clr>
            <a:srgbClr val="F26B43"/>
          </p15:clr>
        </p15:guide>
        <p15:guide id="6" orient="horz" pos="362" userDrawn="1">
          <p15:clr>
            <a:srgbClr val="F26B43"/>
          </p15:clr>
        </p15:guide>
        <p15:guide id="7" orient="horz" pos="1088" userDrawn="1">
          <p15:clr>
            <a:srgbClr val="F26B43"/>
          </p15:clr>
        </p15:guide>
        <p15:guide id="8" pos="775" userDrawn="1">
          <p15:clr>
            <a:srgbClr val="A4A3A4"/>
          </p15:clr>
        </p15:guide>
        <p15:guide id="9" pos="956" userDrawn="1">
          <p15:clr>
            <a:srgbClr val="A4A3A4"/>
          </p15:clr>
        </p15:guide>
        <p15:guide id="10" orient="horz" pos="3775" userDrawn="1">
          <p15:clr>
            <a:srgbClr val="F26B43"/>
          </p15:clr>
        </p15:guide>
        <p15:guide id="11" pos="1371" userDrawn="1">
          <p15:clr>
            <a:srgbClr val="A4A3A4"/>
          </p15:clr>
        </p15:guide>
        <p15:guide id="12" pos="1551" userDrawn="1">
          <p15:clr>
            <a:srgbClr val="A4A3A4"/>
          </p15:clr>
        </p15:guide>
        <p15:guide id="13" pos="1965" userDrawn="1">
          <p15:clr>
            <a:srgbClr val="A4A3A4"/>
          </p15:clr>
        </p15:guide>
        <p15:guide id="14" pos="2147" userDrawn="1">
          <p15:clr>
            <a:srgbClr val="A4A3A4"/>
          </p15:clr>
        </p15:guide>
        <p15:guide id="15" pos="2560" userDrawn="1">
          <p15:clr>
            <a:srgbClr val="A4A3A4"/>
          </p15:clr>
        </p15:guide>
        <p15:guide id="16" pos="2741" userDrawn="1">
          <p15:clr>
            <a:srgbClr val="A4A3A4"/>
          </p15:clr>
        </p15:guide>
        <p15:guide id="17" pos="3155" userDrawn="1">
          <p15:clr>
            <a:srgbClr val="A4A3A4"/>
          </p15:clr>
        </p15:guide>
        <p15:guide id="18" pos="3336" userDrawn="1">
          <p15:clr>
            <a:srgbClr val="A4A3A4"/>
          </p15:clr>
        </p15:guide>
        <p15:guide id="19" pos="3749" userDrawn="1">
          <p15:clr>
            <a:srgbClr val="A4A3A4"/>
          </p15:clr>
        </p15:guide>
        <p15:guide id="20" pos="3931" userDrawn="1">
          <p15:clr>
            <a:srgbClr val="A4A3A4"/>
          </p15:clr>
        </p15:guide>
        <p15:guide id="21" pos="4344" userDrawn="1">
          <p15:clr>
            <a:srgbClr val="A4A3A4"/>
          </p15:clr>
        </p15:guide>
        <p15:guide id="22" pos="4525" userDrawn="1">
          <p15:clr>
            <a:srgbClr val="A4A3A4"/>
          </p15:clr>
        </p15:guide>
        <p15:guide id="23" pos="4939" userDrawn="1">
          <p15:clr>
            <a:srgbClr val="A4A3A4"/>
          </p15:clr>
        </p15:guide>
        <p15:guide id="24" pos="5120" userDrawn="1">
          <p15:clr>
            <a:srgbClr val="A4A3A4"/>
          </p15:clr>
        </p15:guide>
        <p15:guide id="25" pos="5535" userDrawn="1">
          <p15:clr>
            <a:srgbClr val="A4A3A4"/>
          </p15:clr>
        </p15:guide>
        <p15:guide id="26" pos="5715" userDrawn="1">
          <p15:clr>
            <a:srgbClr val="A4A3A4"/>
          </p15:clr>
        </p15:guide>
        <p15:guide id="27" pos="6128" userDrawn="1">
          <p15:clr>
            <a:srgbClr val="A4A3A4"/>
          </p15:clr>
        </p15:guide>
        <p15:guide id="28" pos="6311" userDrawn="1">
          <p15:clr>
            <a:srgbClr val="A4A3A4"/>
          </p15:clr>
        </p15:guide>
        <p15:guide id="29" pos="6723" userDrawn="1">
          <p15:clr>
            <a:srgbClr val="A4A3A4"/>
          </p15:clr>
        </p15:guide>
        <p15:guide id="30" pos="6905" userDrawn="1">
          <p15:clr>
            <a:srgbClr val="A4A3A4"/>
          </p15:clr>
        </p15:guide>
        <p15:guide id="31" pos="7317" userDrawn="1">
          <p15:clr>
            <a:srgbClr val="F26B43"/>
          </p15:clr>
        </p15:guide>
        <p15:guide id="32" orient="horz" pos="3957" userDrawn="1">
          <p15:clr>
            <a:srgbClr val="F26B43"/>
          </p15:clr>
        </p15:guide>
        <p15:guide id="33" orient="horz" pos="413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video" Target="../media/media1.mp4"/><Relationship Id="rId16" Type="http://schemas.openxmlformats.org/officeDocument/2006/relationships/image" Target="../media/image34.png"/><Relationship Id="rId1" Type="http://schemas.microsoft.com/office/2007/relationships/media" Target="../media/media1.mp4"/><Relationship Id="rId6" Type="http://schemas.openxmlformats.org/officeDocument/2006/relationships/image" Target="../media/image26.sv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13.gif"/><Relationship Id="rId9" Type="http://schemas.openxmlformats.org/officeDocument/2006/relationships/image" Target="../media/image9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bin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hexagons&#10;&#10;Description automatically generated">
            <a:extLst>
              <a:ext uri="{FF2B5EF4-FFF2-40B4-BE49-F238E27FC236}">
                <a16:creationId xmlns:a16="http://schemas.microsoft.com/office/drawing/2014/main" id="{7E4024EC-A272-9B26-276C-65D0650E88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pic>
        <p:nvPicPr>
          <p:cNvPr id="4" name="Picture 3" descr="A logo with a triangle and text&#10;&#10;Description automatically generated">
            <a:extLst>
              <a:ext uri="{FF2B5EF4-FFF2-40B4-BE49-F238E27FC236}">
                <a16:creationId xmlns:a16="http://schemas.microsoft.com/office/drawing/2014/main" id="{5FB1E481-C27F-671E-615C-ACE7B0769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5377" y="5940345"/>
            <a:ext cx="2316061" cy="674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AF4F6-8AFC-D1B4-9E0C-71671A04EBBB}"/>
              </a:ext>
            </a:extLst>
          </p:cNvPr>
          <p:cNvSpPr txBox="1"/>
          <p:nvPr/>
        </p:nvSpPr>
        <p:spPr>
          <a:xfrm>
            <a:off x="9656098" y="6535435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8FC0CA9-D3CF-045F-D4B5-950046CEE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007" y="4169229"/>
            <a:ext cx="6756363" cy="1564287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Sambe Consulting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BIOps Presentation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fld id="{77327235-18AC-465A-9DA4-AE0A703CE17A}" type="datetime3">
              <a:rPr lang="en-US" sz="1800" smtClean="0">
                <a:latin typeface="Helvetica" panose="020B0604020202020204" pitchFamily="34" charset="0"/>
                <a:cs typeface="Helvetica" panose="020B0604020202020204" pitchFamily="34" charset="0"/>
              </a:rPr>
              <a:t>20 August 2024</a:t>
            </a:fld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6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1E70F-3FC9-CB4F-74E4-B9D682A6C6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Picture 3" descr="A cartoon rocket with fire&#10;&#10;Description automatically generated">
            <a:extLst>
              <a:ext uri="{FF2B5EF4-FFF2-40B4-BE49-F238E27FC236}">
                <a16:creationId xmlns:a16="http://schemas.microsoft.com/office/drawing/2014/main" id="{F849C212-2360-25ED-7D8F-46C1E0E61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2114556" y="3963481"/>
            <a:ext cx="562452" cy="5404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07AD62E-DEA2-A6E0-BF85-B933714C1B2A}"/>
              </a:ext>
            </a:extLst>
          </p:cNvPr>
          <p:cNvGrpSpPr/>
          <p:nvPr/>
        </p:nvGrpSpPr>
        <p:grpSpPr>
          <a:xfrm>
            <a:off x="4934206" y="1870352"/>
            <a:ext cx="2932658" cy="2932658"/>
            <a:chOff x="9089517" y="747608"/>
            <a:chExt cx="2932658" cy="2932658"/>
          </a:xfrm>
        </p:grpSpPr>
        <p:pic>
          <p:nvPicPr>
            <p:cNvPr id="6" name="Graphic 5" descr="Cloud with solid fill">
              <a:extLst>
                <a:ext uri="{FF2B5EF4-FFF2-40B4-BE49-F238E27FC236}">
                  <a16:creationId xmlns:a16="http://schemas.microsoft.com/office/drawing/2014/main" id="{1CC53497-B684-802E-FC01-B1509422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9517" y="747608"/>
              <a:ext cx="2932658" cy="2932658"/>
            </a:xfrm>
            <a:prstGeom prst="rect">
              <a:avLst/>
            </a:prstGeom>
          </p:spPr>
        </p:pic>
        <p:pic>
          <p:nvPicPr>
            <p:cNvPr id="7" name="Picture 6" descr="A green and blue logo&#10;&#10;Description automatically generated">
              <a:extLst>
                <a:ext uri="{FF2B5EF4-FFF2-40B4-BE49-F238E27FC236}">
                  <a16:creationId xmlns:a16="http://schemas.microsoft.com/office/drawing/2014/main" id="{E4A8231F-593F-0B64-4508-204212F4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5449" y="2155097"/>
              <a:ext cx="687779" cy="687779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849A6E7-EB71-738E-8E57-88277564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5681" y="2086854"/>
              <a:ext cx="824264" cy="824264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D4C1D4-342D-BD94-FD2D-EE0D5A1AAD98}"/>
              </a:ext>
            </a:extLst>
          </p:cNvPr>
          <p:cNvSpPr/>
          <p:nvPr/>
        </p:nvSpPr>
        <p:spPr>
          <a:xfrm>
            <a:off x="5510138" y="3209598"/>
            <a:ext cx="1654496" cy="824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10" name="Picture 9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03AFDD9-59D5-1E81-5774-75BE9FF2B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94" y="3493904"/>
            <a:ext cx="446281" cy="446281"/>
          </a:xfrm>
          <a:prstGeom prst="rect">
            <a:avLst/>
          </a:prstGeom>
        </p:spPr>
      </p:pic>
      <p:pic>
        <p:nvPicPr>
          <p:cNvPr id="11" name="Picture 10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8A6FF261-F45E-0AA3-7E9A-E9C580C5F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5" y="3048021"/>
            <a:ext cx="878485" cy="878485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76A2087E-B959-6068-A339-91B336691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4130" y="3293484"/>
            <a:ext cx="672136" cy="6721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1622F93-6E38-0E12-1657-A7850660B457}"/>
              </a:ext>
            </a:extLst>
          </p:cNvPr>
          <p:cNvGrpSpPr/>
          <p:nvPr/>
        </p:nvGrpSpPr>
        <p:grpSpPr>
          <a:xfrm>
            <a:off x="812701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CE7A05-61EC-C321-5B23-CEC2CD9F547A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16" name="Picture 1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7C86885D-B0E7-BD16-4647-1212DE158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37B5FB-B4C1-AE2E-79DF-64967F9F859E}"/>
              </a:ext>
            </a:extLst>
          </p:cNvPr>
          <p:cNvSpPr/>
          <p:nvPr/>
        </p:nvSpPr>
        <p:spPr>
          <a:xfrm>
            <a:off x="-198262" y="4021631"/>
            <a:ext cx="1110002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1696D-30B3-50F8-2719-8205E47B327E}"/>
              </a:ext>
            </a:extLst>
          </p:cNvPr>
          <p:cNvSpPr txBox="1">
            <a:spLocks/>
          </p:cNvSpPr>
          <p:nvPr/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Workflow (cont.)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CCD4D9-7CAA-0E2E-53D2-DCDC635954F7}"/>
              </a:ext>
            </a:extLst>
          </p:cNvPr>
          <p:cNvSpPr/>
          <p:nvPr/>
        </p:nvSpPr>
        <p:spPr>
          <a:xfrm>
            <a:off x="1570565" y="4021631"/>
            <a:ext cx="1186182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57CD67-F048-9FBA-318F-8939F7AE617A}"/>
              </a:ext>
            </a:extLst>
          </p:cNvPr>
          <p:cNvGrpSpPr/>
          <p:nvPr/>
        </p:nvGrpSpPr>
        <p:grpSpPr>
          <a:xfrm>
            <a:off x="2678228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D2F19A-625A-4A45-00F4-B6930DB16272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0" name="Picture 1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E861E4DF-650E-1C92-103A-ECBFB0E7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pic>
        <p:nvPicPr>
          <p:cNvPr id="21" name="Picture 20" descr="A cartoon rocket with fire&#10;&#10;Description automatically generated">
            <a:extLst>
              <a:ext uri="{FF2B5EF4-FFF2-40B4-BE49-F238E27FC236}">
                <a16:creationId xmlns:a16="http://schemas.microsoft.com/office/drawing/2014/main" id="{28C4125C-099F-85BF-C8E1-AF4EE164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3742672" y="3868905"/>
            <a:ext cx="562452" cy="540481"/>
          </a:xfrm>
          <a:prstGeom prst="rect">
            <a:avLst/>
          </a:prstGeom>
        </p:spPr>
      </p:pic>
      <p:pic>
        <p:nvPicPr>
          <p:cNvPr id="22" name="Picture 21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D5CCDC8-920B-3077-DF79-1A5913DFB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0" y="3399328"/>
            <a:ext cx="446281" cy="44628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D64D44D-A169-2E4C-C46F-DFF61DCB33CC}"/>
              </a:ext>
            </a:extLst>
          </p:cNvPr>
          <p:cNvSpPr/>
          <p:nvPr/>
        </p:nvSpPr>
        <p:spPr>
          <a:xfrm>
            <a:off x="6684182" y="3327714"/>
            <a:ext cx="583764" cy="601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26" name="Graphic 25" descr="Arrow circle with solid fill">
            <a:extLst>
              <a:ext uri="{FF2B5EF4-FFF2-40B4-BE49-F238E27FC236}">
                <a16:creationId xmlns:a16="http://schemas.microsoft.com/office/drawing/2014/main" id="{813F8986-B6E6-4CF4-F55D-5D524051D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4401" y="3242268"/>
            <a:ext cx="791594" cy="791594"/>
          </a:xfrm>
          <a:prstGeom prst="rect">
            <a:avLst/>
          </a:prstGeom>
        </p:spPr>
      </p:pic>
      <p:pic>
        <p:nvPicPr>
          <p:cNvPr id="29" name="Picture 28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BFC208A2-F643-D755-A255-528A682900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72AA39-7BA5-104B-E4C8-56406B70DE46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CD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pic>
        <p:nvPicPr>
          <p:cNvPr id="31" name="3209211-uhd_3840_2160_25fps">
            <a:hlinkClick r:id="" action="ppaction://media"/>
            <a:extLst>
              <a:ext uri="{FF2B5EF4-FFF2-40B4-BE49-F238E27FC236}">
                <a16:creationId xmlns:a16="http://schemas.microsoft.com/office/drawing/2014/main" id="{51EBAD17-BDE9-0038-B871-237F8AC61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71111" y="2623429"/>
            <a:ext cx="3146425" cy="17698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DC24C1E1-972A-DBD0-F9BC-CC0C7AFB36EB}"/>
              </a:ext>
            </a:extLst>
          </p:cNvPr>
          <p:cNvSpPr/>
          <p:nvPr/>
        </p:nvSpPr>
        <p:spPr>
          <a:xfrm>
            <a:off x="7333835" y="2854669"/>
            <a:ext cx="914029" cy="223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95361C-7D3D-9392-0419-4CB2740D09E0}"/>
              </a:ext>
            </a:extLst>
          </p:cNvPr>
          <p:cNvSpPr/>
          <p:nvPr/>
        </p:nvSpPr>
        <p:spPr>
          <a:xfrm>
            <a:off x="35447" y="3448346"/>
            <a:ext cx="792508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noProof="0" dirty="0">
                <a:solidFill>
                  <a:schemeClr val="tx1"/>
                </a:solidFill>
              </a:rPr>
              <a:t>Main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058235-651F-FFA2-66CD-B6C51E161674}"/>
              </a:ext>
            </a:extLst>
          </p:cNvPr>
          <p:cNvSpPr/>
          <p:nvPr/>
        </p:nvSpPr>
        <p:spPr>
          <a:xfrm>
            <a:off x="5087591" y="4233721"/>
            <a:ext cx="2695103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Power BI Service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1BAD49-60CF-F833-EFC1-066C51E9B25B}"/>
              </a:ext>
            </a:extLst>
          </p:cNvPr>
          <p:cNvSpPr/>
          <p:nvPr/>
        </p:nvSpPr>
        <p:spPr>
          <a:xfrm>
            <a:off x="9419360" y="1996786"/>
            <a:ext cx="1249926" cy="46080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noProof="0" dirty="0">
                <a:solidFill>
                  <a:schemeClr val="tx1"/>
                </a:solidFill>
              </a:rPr>
              <a:t>Client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B7EFB3-87C3-2884-2D5D-D92348B4B4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3" y="4767113"/>
            <a:ext cx="1844198" cy="1034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B3977-AD56-0AD8-4973-8C08868F39FD}"/>
              </a:ext>
            </a:extLst>
          </p:cNvPr>
          <p:cNvCxnSpPr>
            <a:stCxn id="19" idx="6"/>
          </p:cNvCxnSpPr>
          <p:nvPr/>
        </p:nvCxnSpPr>
        <p:spPr>
          <a:xfrm flipV="1">
            <a:off x="3667055" y="3784351"/>
            <a:ext cx="1492086" cy="336332"/>
          </a:xfrm>
          <a:prstGeom prst="line">
            <a:avLst/>
          </a:prstGeom>
          <a:ln w="762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76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9779 -0.06713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33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9688 -0.06505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88 -0.06505 L 0.25873 -0.06505 C 0.28659 -0.06505 0.32097 -0.05 0.32097 -0.03773 L 0.32097 -0.00996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4531 0.00139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7682 -0.02361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11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12877 -0.04236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77 -0.04236 L 0.16731 -0.04236 C 0.18515 -0.04236 0.20781 -0.03403 0.20781 -0.02708 L 0.20781 -0.01088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157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" dur="1328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8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9" grpId="0" animBg="1"/>
      <p:bldP spid="17" grpId="0" animBg="1"/>
      <p:bldP spid="13" grpId="0" animBg="1"/>
      <p:bldP spid="24" grpId="0" animBg="1"/>
      <p:bldP spid="24" grpId="1" animBg="1"/>
      <p:bldP spid="24" grpId="2" animBg="1"/>
      <p:bldP spid="30" grpId="0"/>
      <p:bldP spid="32" grpId="0" animBg="1"/>
      <p:bldP spid="23" grpId="0" animBg="1"/>
      <p:bldP spid="25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Sequence of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Rivashan Govender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0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B109619-00F1-E783-17B6-57D6B6E91F4B}"/>
              </a:ext>
            </a:extLst>
          </p:cNvPr>
          <p:cNvSpPr/>
          <p:nvPr/>
        </p:nvSpPr>
        <p:spPr>
          <a:xfrm>
            <a:off x="2232459" y="1783896"/>
            <a:ext cx="1571542" cy="420374"/>
          </a:xfrm>
          <a:prstGeom prst="rect">
            <a:avLst/>
          </a:prstGeom>
          <a:gradFill>
            <a:gsLst>
              <a:gs pos="46000">
                <a:srgbClr val="82FE2E"/>
              </a:gs>
              <a:gs pos="9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02BDF-F12A-2FD9-BB7E-FF56A9805B05}"/>
              </a:ext>
            </a:extLst>
          </p:cNvPr>
          <p:cNvSpPr/>
          <p:nvPr/>
        </p:nvSpPr>
        <p:spPr>
          <a:xfrm>
            <a:off x="7657663" y="1785513"/>
            <a:ext cx="3862314" cy="430867"/>
          </a:xfrm>
          <a:prstGeom prst="roundRect">
            <a:avLst/>
          </a:prstGeom>
          <a:gradFill flip="none" rotWithShape="1">
            <a:gsLst>
              <a:gs pos="0">
                <a:srgbClr val="82FE2E"/>
              </a:gs>
              <a:gs pos="73000">
                <a:srgbClr val="8CAD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E776D5-39D9-9CEE-1921-17852687DF24}"/>
              </a:ext>
            </a:extLst>
          </p:cNvPr>
          <p:cNvSpPr/>
          <p:nvPr/>
        </p:nvSpPr>
        <p:spPr>
          <a:xfrm>
            <a:off x="3670632" y="1784192"/>
            <a:ext cx="1366345" cy="420374"/>
          </a:xfrm>
          <a:prstGeom prst="roundRect">
            <a:avLst/>
          </a:prstGeom>
          <a:gradFill>
            <a:gsLst>
              <a:gs pos="0">
                <a:srgbClr val="49D778"/>
              </a:gs>
              <a:gs pos="78000">
                <a:srgbClr val="82FE2E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25D293-2320-DF93-A0FB-CE8B5FB3EBD1}"/>
              </a:ext>
            </a:extLst>
          </p:cNvPr>
          <p:cNvSpPr txBox="1">
            <a:spLocks/>
          </p:cNvSpPr>
          <p:nvPr/>
        </p:nvSpPr>
        <p:spPr>
          <a:xfrm>
            <a:off x="2421711" y="1821602"/>
            <a:ext cx="2591999" cy="44285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Version Control</a:t>
            </a:r>
          </a:p>
        </p:txBody>
      </p:sp>
      <p:pic>
        <p:nvPicPr>
          <p:cNvPr id="6" name="Picture 5" descr="A blue logo on a white background&#10;&#10;Description automatically generated">
            <a:extLst>
              <a:ext uri="{FF2B5EF4-FFF2-40B4-BE49-F238E27FC236}">
                <a16:creationId xmlns:a16="http://schemas.microsoft.com/office/drawing/2014/main" id="{0ECA982E-16CF-F736-1E82-5782CD55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65" y="3211839"/>
            <a:ext cx="1466662" cy="1466662"/>
          </a:xfrm>
          <a:prstGeom prst="rect">
            <a:avLst/>
          </a:prstGeom>
        </p:spPr>
      </p:pic>
      <p:pic>
        <p:nvPicPr>
          <p:cNvPr id="9" name="Picture 8" descr="A computer screen with a yellow circle and a green tick&#10;&#10;Description automatically generated">
            <a:extLst>
              <a:ext uri="{FF2B5EF4-FFF2-40B4-BE49-F238E27FC236}">
                <a16:creationId xmlns:a16="http://schemas.microsoft.com/office/drawing/2014/main" id="{572330BC-74FE-7745-EA4D-15B31AD38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3" y="3132171"/>
            <a:ext cx="1590675" cy="1781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9F3B1-C832-0129-9A46-894DAE2DE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41" y="3184634"/>
            <a:ext cx="2987207" cy="1676250"/>
          </a:xfrm>
          <a:prstGeom prst="rect">
            <a:avLst/>
          </a:prstGeom>
        </p:spPr>
      </p:pic>
      <p:pic>
        <p:nvPicPr>
          <p:cNvPr id="19" name="Picture 18" descr="A logo of a company&#10;&#10;Description automatically generated">
            <a:extLst>
              <a:ext uri="{FF2B5EF4-FFF2-40B4-BE49-F238E27FC236}">
                <a16:creationId xmlns:a16="http://schemas.microsoft.com/office/drawing/2014/main" id="{8D678859-A853-2FAB-1F04-66F46FB7B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79" y="3029456"/>
            <a:ext cx="1831428" cy="1831428"/>
          </a:xfrm>
          <a:prstGeom prst="rect">
            <a:avLst/>
          </a:prstGeom>
        </p:spPr>
      </p:pic>
      <p:pic>
        <p:nvPicPr>
          <p:cNvPr id="21" name="Picture 20" descr="A blue and green logo&#10;&#10;Description automatically generated">
            <a:extLst>
              <a:ext uri="{FF2B5EF4-FFF2-40B4-BE49-F238E27FC236}">
                <a16:creationId xmlns:a16="http://schemas.microsoft.com/office/drawing/2014/main" id="{F94087DA-7C4A-67B7-85F5-5EBE78D29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92" y="2621334"/>
            <a:ext cx="889195" cy="632442"/>
          </a:xfrm>
          <a:prstGeom prst="rect">
            <a:avLst/>
          </a:prstGeom>
        </p:spPr>
      </p:pic>
      <p:pic>
        <p:nvPicPr>
          <p:cNvPr id="25" name="Picture 24" descr="A yellow rectangular shapes on a black background&#10;&#10;Description automatically generated">
            <a:extLst>
              <a:ext uri="{FF2B5EF4-FFF2-40B4-BE49-F238E27FC236}">
                <a16:creationId xmlns:a16="http://schemas.microsoft.com/office/drawing/2014/main" id="{F63E02D8-29C2-051E-0DD8-F47D0EAF4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591" y="4319146"/>
            <a:ext cx="1590676" cy="894755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967522E5-196D-01E4-69C6-81438EFC0AB5}"/>
              </a:ext>
            </a:extLst>
          </p:cNvPr>
          <p:cNvSpPr/>
          <p:nvPr/>
        </p:nvSpPr>
        <p:spPr>
          <a:xfrm>
            <a:off x="1719844" y="3766494"/>
            <a:ext cx="882928" cy="357352"/>
          </a:xfrm>
          <a:prstGeom prst="rightArrow">
            <a:avLst/>
          </a:prstGeom>
          <a:gradFill flip="none" rotWithShape="1">
            <a:gsLst>
              <a:gs pos="32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B3DE9B2-E66E-25E2-8022-5AA0C02D9767}"/>
              </a:ext>
            </a:extLst>
          </p:cNvPr>
          <p:cNvSpPr/>
          <p:nvPr/>
        </p:nvSpPr>
        <p:spPr>
          <a:xfrm>
            <a:off x="4326688" y="3765464"/>
            <a:ext cx="882928" cy="357352"/>
          </a:xfrm>
          <a:prstGeom prst="rightArrow">
            <a:avLst/>
          </a:prstGeom>
          <a:gradFill flip="none" rotWithShape="1">
            <a:gsLst>
              <a:gs pos="32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B62F318-7FC4-CFA5-B661-1E8E17D9E340}"/>
              </a:ext>
            </a:extLst>
          </p:cNvPr>
          <p:cNvSpPr/>
          <p:nvPr/>
        </p:nvSpPr>
        <p:spPr>
          <a:xfrm>
            <a:off x="8801027" y="3765464"/>
            <a:ext cx="882928" cy="357352"/>
          </a:xfrm>
          <a:prstGeom prst="rightArrow">
            <a:avLst/>
          </a:prstGeom>
          <a:gradFill flip="none" rotWithShape="1">
            <a:gsLst>
              <a:gs pos="32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pic>
        <p:nvPicPr>
          <p:cNvPr id="30" name="Picture 29" descr="A black and white symbol&#10;&#10;Description automatically generated">
            <a:extLst>
              <a:ext uri="{FF2B5EF4-FFF2-40B4-BE49-F238E27FC236}">
                <a16:creationId xmlns:a16="http://schemas.microsoft.com/office/drawing/2014/main" id="{20870E54-E4C7-64D3-5CF9-B57DEFD0A4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44" y="3184634"/>
            <a:ext cx="667135" cy="6671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2263DD-C994-6957-43AB-0C96DB50C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12" y="3181458"/>
            <a:ext cx="667136" cy="667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6ACBC-45C0-AEC0-B6E2-1D56BBA09174}"/>
              </a:ext>
            </a:extLst>
          </p:cNvPr>
          <p:cNvSpPr txBox="1"/>
          <p:nvPr/>
        </p:nvSpPr>
        <p:spPr>
          <a:xfrm>
            <a:off x="7700598" y="1770943"/>
            <a:ext cx="3819379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ZA" sz="2800" dirty="0">
                <a:ea typeface="+mj-ea"/>
                <a:cs typeface="Helvetica" panose="020B0604020202020204" pitchFamily="34" charset="0"/>
              </a:rPr>
              <a:t>Deployment</a:t>
            </a:r>
            <a:r>
              <a:rPr lang="en-ZA" sz="2800" dirty="0">
                <a:solidFill>
                  <a:schemeClr val="tx2"/>
                </a:solidFill>
              </a:rPr>
              <a:t> Automation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FFC582-4BBE-C09A-A01A-2034D5BAD624}"/>
              </a:ext>
            </a:extLst>
          </p:cNvPr>
          <p:cNvSpPr/>
          <p:nvPr/>
        </p:nvSpPr>
        <p:spPr>
          <a:xfrm>
            <a:off x="0" y="2427142"/>
            <a:ext cx="6540500" cy="45719"/>
          </a:xfrm>
          <a:prstGeom prst="rect">
            <a:avLst/>
          </a:prstGeom>
          <a:gradFill flip="none" rotWithShape="1">
            <a:gsLst>
              <a:gs pos="65000">
                <a:srgbClr val="27B357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622DFF-B485-9B17-060C-DCCBA0AD2FB7}"/>
              </a:ext>
            </a:extLst>
          </p:cNvPr>
          <p:cNvSpPr/>
          <p:nvPr/>
        </p:nvSpPr>
        <p:spPr>
          <a:xfrm>
            <a:off x="6540500" y="2426958"/>
            <a:ext cx="5458456" cy="45719"/>
          </a:xfrm>
          <a:prstGeom prst="rect">
            <a:avLst/>
          </a:prstGeom>
          <a:gradFill flip="none" rotWithShape="1">
            <a:gsLst>
              <a:gs pos="0">
                <a:srgbClr val="27B357"/>
              </a:gs>
              <a:gs pos="100000">
                <a:srgbClr val="5988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</p:spTree>
    <p:extLst>
      <p:ext uri="{BB962C8B-B14F-4D97-AF65-F5344CB8AC3E}">
        <p14:creationId xmlns:p14="http://schemas.microsoft.com/office/powerpoint/2010/main" val="321672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3" grpId="0" animBg="1"/>
      <p:bldP spid="16" grpId="0" animBg="1"/>
      <p:bldP spid="1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Chosen Ones Graduate Team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4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7F5FD30C-87C3-EF60-E0BE-F08CB3181E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4C2CB-27CB-73E7-B3CB-55B264FF748C}"/>
              </a:ext>
            </a:extLst>
          </p:cNvPr>
          <p:cNvSpPr txBox="1"/>
          <p:nvPr/>
        </p:nvSpPr>
        <p:spPr>
          <a:xfrm>
            <a:off x="9396159" y="6476426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D92AAFBC-8451-B1DD-BE4C-CC7FB5039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371804D6-B8D3-4F18-5284-0384A39F18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60" y="4236474"/>
            <a:ext cx="219629" cy="219629"/>
          </a:xfrm>
          <a:prstGeom prst="rect">
            <a:avLst/>
          </a:prstGeom>
        </p:spPr>
      </p:pic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371486EE-9E29-E1B7-E06B-66D387F7C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593347"/>
            <a:ext cx="242977" cy="242977"/>
          </a:xfrm>
          <a:prstGeom prst="rect">
            <a:avLst/>
          </a:prstGeom>
        </p:spPr>
      </p:pic>
      <p:pic>
        <p:nvPicPr>
          <p:cNvPr id="16" name="Graphic 15" descr="Internet with solid fill">
            <a:extLst>
              <a:ext uri="{FF2B5EF4-FFF2-40B4-BE49-F238E27FC236}">
                <a16:creationId xmlns:a16="http://schemas.microsoft.com/office/drawing/2014/main" id="{08B29742-FB68-00EF-2D74-9CD5651367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37" y="5322608"/>
            <a:ext cx="330274" cy="330274"/>
          </a:xfrm>
          <a:prstGeom prst="rect">
            <a:avLst/>
          </a:prstGeom>
        </p:spPr>
      </p:pic>
      <p:pic>
        <p:nvPicPr>
          <p:cNvPr id="17" name="Graphic 16" descr="Open envelope with solid fill">
            <a:extLst>
              <a:ext uri="{FF2B5EF4-FFF2-40B4-BE49-F238E27FC236}">
                <a16:creationId xmlns:a16="http://schemas.microsoft.com/office/drawing/2014/main" id="{0DD8DBEF-0461-77D9-6C06-4FB3FBF378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985181"/>
            <a:ext cx="242977" cy="242977"/>
          </a:xfrm>
          <a:prstGeom prst="rect">
            <a:avLst/>
          </a:prstGeom>
        </p:spPr>
      </p:pic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EF2B48E0-AB0F-7675-6C8B-64DC3AD2628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67" y="5681935"/>
            <a:ext cx="356214" cy="356214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71486BB3-47AD-E215-8B47-83D91EB86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463" y="2167767"/>
            <a:ext cx="2594569" cy="535304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ADB0C-B8A0-A412-63A1-EA7E8A322AAA}"/>
              </a:ext>
            </a:extLst>
          </p:cNvPr>
          <p:cNvSpPr txBox="1"/>
          <p:nvPr/>
        </p:nvSpPr>
        <p:spPr>
          <a:xfrm>
            <a:off x="383081" y="2985249"/>
            <a:ext cx="5075817" cy="268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Chosen Ones </a:t>
            </a:r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– Sambe Consulting </a:t>
            </a:r>
          </a:p>
          <a:p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2024 Graduates</a:t>
            </a:r>
          </a:p>
          <a:p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100"/>
              </a:spcAft>
            </a:pPr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info@sambeconsulting.co.za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 Maxwell Drive, Woodmead, Sandton, 2191</a:t>
            </a:r>
          </a:p>
        </p:txBody>
      </p:sp>
    </p:spTree>
    <p:extLst>
      <p:ext uri="{BB962C8B-B14F-4D97-AF65-F5344CB8AC3E}">
        <p14:creationId xmlns:p14="http://schemas.microsoft.com/office/powerpoint/2010/main" val="26274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457CE44-AA66-4FDF-8556-675CCE0562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457CE44-AA66-4FDF-8556-675CCE05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5B7E5039-4D9A-4667-8A66-A5CE4E80D4E1}"/>
              </a:ext>
            </a:extLst>
          </p:cNvPr>
          <p:cNvSpPr>
            <a:spLocks/>
          </p:cNvSpPr>
          <p:nvPr/>
        </p:nvSpPr>
        <p:spPr>
          <a:xfrm>
            <a:off x="512794" y="1441835"/>
            <a:ext cx="4482389" cy="4398300"/>
          </a:xfrm>
          <a:prstGeom prst="ellipse">
            <a:avLst/>
          </a:prstGeom>
          <a:solidFill>
            <a:srgbClr val="005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E4844-1077-44E1-9C3E-D5D571EE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77" y="642347"/>
            <a:ext cx="11041200" cy="460800"/>
          </a:xfrm>
        </p:spPr>
        <p:txBody>
          <a:bodyPr vert="horz"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7F6B-7D98-499B-8316-85F12E41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2</a:t>
            </a:fld>
            <a:endParaRPr lang="en-GB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414BB6-5EB7-4293-8844-2950E0004C5A}"/>
              </a:ext>
            </a:extLst>
          </p:cNvPr>
          <p:cNvCxnSpPr>
            <a:cxnSpLocks/>
          </p:cNvCxnSpPr>
          <p:nvPr/>
        </p:nvCxnSpPr>
        <p:spPr>
          <a:xfrm>
            <a:off x="5953002" y="1882603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E1168E-22B6-FA6D-8672-B3CEF675A2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185" y="1604371"/>
            <a:ext cx="4061059" cy="4061059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9B409E26-38A0-40FB-8EF0-4C53A4BE2AA8}"/>
              </a:ext>
            </a:extLst>
          </p:cNvPr>
          <p:cNvSpPr txBox="1">
            <a:spLocks/>
          </p:cNvSpPr>
          <p:nvPr/>
        </p:nvSpPr>
        <p:spPr>
          <a:xfrm>
            <a:off x="6408932" y="1490709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Understanding BIOps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7454FD-A6C8-4C1F-99F7-C54DBB18B2B6}"/>
              </a:ext>
            </a:extLst>
          </p:cNvPr>
          <p:cNvSpPr>
            <a:spLocks/>
          </p:cNvSpPr>
          <p:nvPr/>
        </p:nvSpPr>
        <p:spPr>
          <a:xfrm>
            <a:off x="5960109" y="149342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9F35A-929B-4B4A-B253-1DE88B42227A}"/>
              </a:ext>
            </a:extLst>
          </p:cNvPr>
          <p:cNvSpPr txBox="1">
            <a:spLocks/>
          </p:cNvSpPr>
          <p:nvPr/>
        </p:nvSpPr>
        <p:spPr>
          <a:xfrm>
            <a:off x="6408932" y="2028278"/>
            <a:ext cx="451969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74AAAB-85BC-4FC4-915C-26D2B19B1E84}"/>
              </a:ext>
            </a:extLst>
          </p:cNvPr>
          <p:cNvSpPr>
            <a:spLocks/>
          </p:cNvSpPr>
          <p:nvPr/>
        </p:nvSpPr>
        <p:spPr>
          <a:xfrm>
            <a:off x="5960109" y="203099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53847-6C71-4A39-BE13-96D2E520B933}"/>
              </a:ext>
            </a:extLst>
          </p:cNvPr>
          <p:cNvSpPr txBox="1">
            <a:spLocks/>
          </p:cNvSpPr>
          <p:nvPr/>
        </p:nvSpPr>
        <p:spPr>
          <a:xfrm>
            <a:off x="6408932" y="2565846"/>
            <a:ext cx="47399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BIOps Workflow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37E31E-0929-4BCA-9543-F080C38A0FB9}"/>
              </a:ext>
            </a:extLst>
          </p:cNvPr>
          <p:cNvSpPr>
            <a:spLocks/>
          </p:cNvSpPr>
          <p:nvPr/>
        </p:nvSpPr>
        <p:spPr>
          <a:xfrm>
            <a:off x="5960109" y="2568562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4E7520-2BF3-4453-ADE5-8583E1B71B5E}"/>
              </a:ext>
            </a:extLst>
          </p:cNvPr>
          <p:cNvSpPr txBox="1">
            <a:spLocks/>
          </p:cNvSpPr>
          <p:nvPr/>
        </p:nvSpPr>
        <p:spPr>
          <a:xfrm>
            <a:off x="6408932" y="310341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B1028B-47AF-4FF3-87A2-FD6CEF84413C}"/>
              </a:ext>
            </a:extLst>
          </p:cNvPr>
          <p:cNvSpPr>
            <a:spLocks/>
          </p:cNvSpPr>
          <p:nvPr/>
        </p:nvSpPr>
        <p:spPr>
          <a:xfrm>
            <a:off x="5960109" y="3106130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B01AECB-3A77-4567-A9BF-399685429588}"/>
              </a:ext>
            </a:extLst>
          </p:cNvPr>
          <p:cNvCxnSpPr>
            <a:cxnSpLocks/>
          </p:cNvCxnSpPr>
          <p:nvPr/>
        </p:nvCxnSpPr>
        <p:spPr>
          <a:xfrm>
            <a:off x="5953002" y="2420172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489C4-B4A0-41F7-8648-ADD1D5D87307}"/>
              </a:ext>
            </a:extLst>
          </p:cNvPr>
          <p:cNvCxnSpPr>
            <a:cxnSpLocks/>
          </p:cNvCxnSpPr>
          <p:nvPr/>
        </p:nvCxnSpPr>
        <p:spPr>
          <a:xfrm>
            <a:off x="5953002" y="295774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4C13B4-8D22-44C1-A85E-DBAE20174B48}"/>
              </a:ext>
            </a:extLst>
          </p:cNvPr>
          <p:cNvCxnSpPr>
            <a:cxnSpLocks/>
          </p:cNvCxnSpPr>
          <p:nvPr/>
        </p:nvCxnSpPr>
        <p:spPr>
          <a:xfrm>
            <a:off x="5953002" y="349531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3E662A-73C3-4A49-AAAF-EAD75F76291C}"/>
              </a:ext>
            </a:extLst>
          </p:cNvPr>
          <p:cNvCxnSpPr>
            <a:cxnSpLocks/>
          </p:cNvCxnSpPr>
          <p:nvPr/>
        </p:nvCxnSpPr>
        <p:spPr>
          <a:xfrm>
            <a:off x="5953002" y="4032879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29EBB-01D1-3791-1343-6D0DDD77E871}"/>
              </a:ext>
            </a:extLst>
          </p:cNvPr>
          <p:cNvSpPr txBox="1">
            <a:spLocks/>
          </p:cNvSpPr>
          <p:nvPr/>
        </p:nvSpPr>
        <p:spPr>
          <a:xfrm>
            <a:off x="1354587" y="6379200"/>
            <a:ext cx="188748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5C4397E-5CC3-18C7-B908-B9D248BD7C9E}"/>
              </a:ext>
            </a:extLst>
          </p:cNvPr>
          <p:cNvSpPr txBox="1">
            <a:spLocks/>
          </p:cNvSpPr>
          <p:nvPr/>
        </p:nvSpPr>
        <p:spPr>
          <a:xfrm>
            <a:off x="10434230" y="1490709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B0E4-610E-C9F3-33B1-DDABDC873C6D}"/>
              </a:ext>
            </a:extLst>
          </p:cNvPr>
          <p:cNvSpPr txBox="1">
            <a:spLocks/>
          </p:cNvSpPr>
          <p:nvPr/>
        </p:nvSpPr>
        <p:spPr>
          <a:xfrm>
            <a:off x="10434230" y="2028278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AC3B6-0A83-2E54-C0A1-B1B62D9B12A5}"/>
              </a:ext>
            </a:extLst>
          </p:cNvPr>
          <p:cNvSpPr txBox="1">
            <a:spLocks/>
          </p:cNvSpPr>
          <p:nvPr/>
        </p:nvSpPr>
        <p:spPr>
          <a:xfrm>
            <a:off x="10434230" y="2565846"/>
            <a:ext cx="11805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74F55-60EC-33A0-3111-BE2E085E20B6}"/>
              </a:ext>
            </a:extLst>
          </p:cNvPr>
          <p:cNvSpPr txBox="1">
            <a:spLocks/>
          </p:cNvSpPr>
          <p:nvPr/>
        </p:nvSpPr>
        <p:spPr>
          <a:xfrm>
            <a:off x="10434230" y="3103415"/>
            <a:ext cx="71218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B6D9ED-08AE-227A-B467-58EB5552FC93}"/>
              </a:ext>
            </a:extLst>
          </p:cNvPr>
          <p:cNvSpPr/>
          <p:nvPr/>
        </p:nvSpPr>
        <p:spPr>
          <a:xfrm>
            <a:off x="1043166" y="2085416"/>
            <a:ext cx="3421647" cy="31682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B4792F-7F8A-88A3-7682-F3C7E1B4F53C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2753990" y="2085416"/>
            <a:ext cx="0" cy="31682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4C2FB3-46F4-B48B-29E8-97C122A5A21C}"/>
              </a:ext>
            </a:extLst>
          </p:cNvPr>
          <p:cNvSpPr txBox="1">
            <a:spLocks/>
          </p:cNvSpPr>
          <p:nvPr/>
        </p:nvSpPr>
        <p:spPr>
          <a:xfrm>
            <a:off x="6401825" y="3630204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BIOps Demo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E8328C-4143-171E-FF46-A240F2E0C901}"/>
              </a:ext>
            </a:extLst>
          </p:cNvPr>
          <p:cNvSpPr>
            <a:spLocks/>
          </p:cNvSpPr>
          <p:nvPr/>
        </p:nvSpPr>
        <p:spPr>
          <a:xfrm>
            <a:off x="5953002" y="3632918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5817A4-8958-830E-9A20-F5E98CDDCCA6}"/>
              </a:ext>
            </a:extLst>
          </p:cNvPr>
          <p:cNvCxnSpPr>
            <a:cxnSpLocks/>
          </p:cNvCxnSpPr>
          <p:nvPr/>
        </p:nvCxnSpPr>
        <p:spPr>
          <a:xfrm>
            <a:off x="5945895" y="4022098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2317ED-6B91-F4D9-73C7-268254F35124}"/>
              </a:ext>
            </a:extLst>
          </p:cNvPr>
          <p:cNvSpPr txBox="1">
            <a:spLocks/>
          </p:cNvSpPr>
          <p:nvPr/>
        </p:nvSpPr>
        <p:spPr>
          <a:xfrm>
            <a:off x="10434230" y="3640982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</a:p>
        </p:txBody>
      </p:sp>
      <p:pic>
        <p:nvPicPr>
          <p:cNvPr id="30" name="Picture 29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582CF194-0937-2C25-D357-044EBD4EF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19" y="2904213"/>
            <a:ext cx="1478971" cy="1478971"/>
          </a:xfrm>
          <a:prstGeom prst="rect">
            <a:avLst/>
          </a:prstGeom>
        </p:spPr>
      </p:pic>
      <p:pic>
        <p:nvPicPr>
          <p:cNvPr id="35" name="Picture 34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7D286FB9-272E-55A3-2A7A-9CC6FEFF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01" y="302090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4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Understanding BIOps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7928223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800" dirty="0">
                <a:solidFill>
                  <a:schemeClr val="bg1"/>
                </a:solidFill>
              </a:rPr>
              <a:t>By Ndivhudzannyi Tshikhovhokhovho</a:t>
            </a:r>
          </a:p>
          <a:p>
            <a:pPr algn="l">
              <a:spcAft>
                <a:spcPts val="600"/>
              </a:spcAft>
            </a:pP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13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Understanding BIOps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C805A9-10A1-32C6-8C94-E204F9A36C3E}"/>
              </a:ext>
            </a:extLst>
          </p:cNvPr>
          <p:cNvGrpSpPr/>
          <p:nvPr/>
        </p:nvGrpSpPr>
        <p:grpSpPr>
          <a:xfrm>
            <a:off x="7734407" y="1856224"/>
            <a:ext cx="3316190" cy="3316190"/>
            <a:chOff x="839521" y="1770905"/>
            <a:chExt cx="3316190" cy="3316190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421B780-B428-644B-2476-000D18CD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1" y="1770905"/>
              <a:ext cx="3316190" cy="33161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2B51DA-4B7D-3AF7-47D2-259FE0D276E1}"/>
                </a:ext>
              </a:extLst>
            </p:cNvPr>
            <p:cNvSpPr txBox="1"/>
            <p:nvPr/>
          </p:nvSpPr>
          <p:spPr>
            <a:xfrm>
              <a:off x="1252709" y="3162010"/>
              <a:ext cx="41357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EEDD9E-80CC-C013-9EA9-990078235898}"/>
                </a:ext>
              </a:extLst>
            </p:cNvPr>
            <p:cNvSpPr txBox="1"/>
            <p:nvPr/>
          </p:nvSpPr>
          <p:spPr>
            <a:xfrm>
              <a:off x="3075483" y="3069759"/>
              <a:ext cx="82715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399B518-B5D3-1C82-5B0E-D5481BE335EE}"/>
              </a:ext>
            </a:extLst>
          </p:cNvPr>
          <p:cNvGrpSpPr/>
          <p:nvPr/>
        </p:nvGrpSpPr>
        <p:grpSpPr>
          <a:xfrm>
            <a:off x="1356554" y="1770905"/>
            <a:ext cx="3316190" cy="3316190"/>
            <a:chOff x="839521" y="1770905"/>
            <a:chExt cx="3316190" cy="3316190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C451441-454B-4F86-F092-EF40DB83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1" y="1770905"/>
              <a:ext cx="3316190" cy="33161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6CCA99-46D9-8AF1-2FF1-177995D85FAE}"/>
                </a:ext>
              </a:extLst>
            </p:cNvPr>
            <p:cNvSpPr txBox="1"/>
            <p:nvPr/>
          </p:nvSpPr>
          <p:spPr>
            <a:xfrm>
              <a:off x="1099543" y="3171147"/>
              <a:ext cx="81111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CEE575-E8CA-6016-B857-99CC956DC511}"/>
                </a:ext>
              </a:extLst>
            </p:cNvPr>
            <p:cNvSpPr txBox="1"/>
            <p:nvPr/>
          </p:nvSpPr>
          <p:spPr>
            <a:xfrm>
              <a:off x="2981804" y="3069759"/>
              <a:ext cx="108022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89DE4-E64A-C5FA-DDBF-C59670A99B95}"/>
              </a:ext>
            </a:extLst>
          </p:cNvPr>
          <p:cNvGrpSpPr/>
          <p:nvPr/>
        </p:nvGrpSpPr>
        <p:grpSpPr>
          <a:xfrm>
            <a:off x="3555349" y="2010902"/>
            <a:ext cx="7146783" cy="3506554"/>
            <a:chOff x="-4125982" y="814632"/>
            <a:chExt cx="7146783" cy="3506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4DD56-1397-C8E6-ED5D-859E2CE14C50}"/>
                </a:ext>
              </a:extLst>
            </p:cNvPr>
            <p:cNvSpPr txBox="1"/>
            <p:nvPr/>
          </p:nvSpPr>
          <p:spPr>
            <a:xfrm>
              <a:off x="-4125982" y="2966456"/>
              <a:ext cx="5296453" cy="13547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2000" b="1" dirty="0">
                  <a:solidFill>
                    <a:schemeClr val="tx2"/>
                  </a:solidFill>
                </a:rPr>
                <a:t>What is BI Ops?          </a:t>
              </a:r>
            </a:p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  It is the DevOps of BI.</a:t>
              </a:r>
            </a:p>
            <a:p>
              <a:pPr marL="342900" indent="-34290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14" name="Picture 13" descr="A cartoon rocket with fire&#10;&#10;Description automatically generated">
              <a:extLst>
                <a:ext uri="{FF2B5EF4-FFF2-40B4-BE49-F238E27FC236}">
                  <a16:creationId xmlns:a16="http://schemas.microsoft.com/office/drawing/2014/main" id="{E418057D-431C-DA4D-0A8F-8D1F397E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6091">
              <a:off x="2591290" y="1148373"/>
              <a:ext cx="366631" cy="252076"/>
            </a:xfrm>
            <a:prstGeom prst="rect">
              <a:avLst/>
            </a:prstGeom>
          </p:spPr>
        </p:pic>
        <p:pic>
          <p:nvPicPr>
            <p:cNvPr id="15" name="Picture 14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265500B7-1666-5D4C-25F1-1998C1D86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7118" y="814632"/>
              <a:ext cx="433683" cy="369348"/>
            </a:xfrm>
            <a:prstGeom prst="rect">
              <a:avLst/>
            </a:prstGeom>
          </p:spPr>
        </p:pic>
      </p:grpSp>
      <p:sp>
        <p:nvSpPr>
          <p:cNvPr id="16" name="Equals 15">
            <a:extLst>
              <a:ext uri="{FF2B5EF4-FFF2-40B4-BE49-F238E27FC236}">
                <a16:creationId xmlns:a16="http://schemas.microsoft.com/office/drawing/2014/main" id="{71448B28-0269-0E24-6D72-DB28654A8667}"/>
              </a:ext>
            </a:extLst>
          </p:cNvPr>
          <p:cNvSpPr/>
          <p:nvPr/>
        </p:nvSpPr>
        <p:spPr>
          <a:xfrm>
            <a:off x="5520909" y="3057119"/>
            <a:ext cx="1365333" cy="914400"/>
          </a:xfrm>
          <a:prstGeom prst="mathEqual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4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Use Case Scenario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By Pranav Bhoola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1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pic>
        <p:nvPicPr>
          <p:cNvPr id="6" name="Picture 5_Scard" descr="A cartoon of 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7EF9C6C3-801C-3835-6D80-6B24D8731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7"/>
          <a:stretch/>
        </p:blipFill>
        <p:spPr>
          <a:xfrm>
            <a:off x="8758831" y="2463081"/>
            <a:ext cx="2644127" cy="3754903"/>
          </a:xfrm>
          <a:prstGeom prst="rect">
            <a:avLst/>
          </a:prstGeom>
        </p:spPr>
      </p:pic>
      <p:grpSp>
        <p:nvGrpSpPr>
          <p:cNvPr id="22" name="Group 21_wrong worksapce">
            <a:extLst>
              <a:ext uri="{FF2B5EF4-FFF2-40B4-BE49-F238E27FC236}">
                <a16:creationId xmlns:a16="http://schemas.microsoft.com/office/drawing/2014/main" id="{42552DC3-DB4D-FA2C-B4FE-816276C1EF26}"/>
              </a:ext>
            </a:extLst>
          </p:cNvPr>
          <p:cNvGrpSpPr/>
          <p:nvPr/>
        </p:nvGrpSpPr>
        <p:grpSpPr>
          <a:xfrm>
            <a:off x="7612652" y="2462643"/>
            <a:ext cx="3230020" cy="1667405"/>
            <a:chOff x="7612652" y="2462643"/>
            <a:chExt cx="3230020" cy="1667405"/>
          </a:xfrm>
        </p:grpSpPr>
        <p:pic>
          <p:nvPicPr>
            <p:cNvPr id="7" name="Picture 6_Wrong workspace" descr="A white rectangular object with a red x and black text&#10;&#10;Description automatically generated">
              <a:extLst>
                <a:ext uri="{FF2B5EF4-FFF2-40B4-BE49-F238E27FC236}">
                  <a16:creationId xmlns:a16="http://schemas.microsoft.com/office/drawing/2014/main" id="{1394ADBF-B709-3649-2812-EDAD90C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8" t="31603" r="11166" b="30753"/>
            <a:stretch/>
          </p:blipFill>
          <p:spPr>
            <a:xfrm>
              <a:off x="7612652" y="2462643"/>
              <a:ext cx="1630989" cy="1119584"/>
            </a:xfrm>
            <a:prstGeom prst="rect">
              <a:avLst/>
            </a:prstGeom>
          </p:spPr>
        </p:pic>
        <p:grpSp>
          <p:nvGrpSpPr>
            <p:cNvPr id="19" name="Error Alert">
              <a:extLst>
                <a:ext uri="{FF2B5EF4-FFF2-40B4-BE49-F238E27FC236}">
                  <a16:creationId xmlns:a16="http://schemas.microsoft.com/office/drawing/2014/main" id="{51FE5B06-153F-AA6A-0EAF-7B38A292CDE2}"/>
                </a:ext>
              </a:extLst>
            </p:cNvPr>
            <p:cNvGrpSpPr/>
            <p:nvPr/>
          </p:nvGrpSpPr>
          <p:grpSpPr>
            <a:xfrm>
              <a:off x="9308380" y="3617932"/>
              <a:ext cx="1534292" cy="512116"/>
              <a:chOff x="9308380" y="3617932"/>
              <a:chExt cx="1534292" cy="512116"/>
            </a:xfrm>
          </p:grpSpPr>
          <p:pic>
            <p:nvPicPr>
              <p:cNvPr id="14" name="Picture 13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5ACB79AA-7EE6-9368-E206-B78C802C7A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2443479">
                <a:off x="10739828" y="3625523"/>
                <a:ext cx="102844" cy="504525"/>
              </a:xfrm>
              <a:prstGeom prst="rect">
                <a:avLst/>
              </a:prstGeom>
            </p:spPr>
          </p:pic>
          <p:pic>
            <p:nvPicPr>
              <p:cNvPr id="16" name="Picture 15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8A3B2B3E-7D34-CFCE-C50A-9D01C3BC6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18958865">
                <a:off x="9308380" y="3617932"/>
                <a:ext cx="102844" cy="504525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AEF384-80CE-97C0-3AEF-CA5F9F477617}"/>
              </a:ext>
            </a:extLst>
          </p:cNvPr>
          <p:cNvSpPr txBox="1"/>
          <p:nvPr/>
        </p:nvSpPr>
        <p:spPr>
          <a:xfrm>
            <a:off x="599197" y="1218302"/>
            <a:ext cx="10168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dirty="0"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ZA" sz="1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bjective is to </a:t>
            </a:r>
            <a:r>
              <a:rPr lang="en-ZA" dirty="0"/>
              <a:t>highlight the benefits of automating Power BI report deployments to Power BI Services and utilising GitHub for version control over manual processes.</a:t>
            </a:r>
          </a:p>
        </p:txBody>
      </p:sp>
      <p:sp>
        <p:nvSpPr>
          <p:cNvPr id="4" name="TextBox_Benefits">
            <a:extLst>
              <a:ext uri="{FF2B5EF4-FFF2-40B4-BE49-F238E27FC236}">
                <a16:creationId xmlns:a16="http://schemas.microsoft.com/office/drawing/2014/main" id="{F732AD9F-B6D8-5AAD-504D-E9DE723C8142}"/>
              </a:ext>
            </a:extLst>
          </p:cNvPr>
          <p:cNvSpPr txBox="1"/>
          <p:nvPr/>
        </p:nvSpPr>
        <p:spPr>
          <a:xfrm>
            <a:off x="593024" y="2167373"/>
            <a:ext cx="69109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/>
              <a:t>Benefits of Automated Deployment with Version Control:</a:t>
            </a:r>
            <a:endParaRPr lang="en-ZA" sz="2000" b="1" dirty="0">
              <a:solidFill>
                <a:schemeClr val="tx2"/>
              </a:solidFill>
            </a:endParaRPr>
          </a:p>
        </p:txBody>
      </p:sp>
      <p:grpSp>
        <p:nvGrpSpPr>
          <p:cNvPr id="21" name="Group 20_Happy">
            <a:extLst>
              <a:ext uri="{FF2B5EF4-FFF2-40B4-BE49-F238E27FC236}">
                <a16:creationId xmlns:a16="http://schemas.microsoft.com/office/drawing/2014/main" id="{D3346068-FF3D-ADB9-BE92-CF99883B8822}"/>
              </a:ext>
            </a:extLst>
          </p:cNvPr>
          <p:cNvGrpSpPr/>
          <p:nvPr/>
        </p:nvGrpSpPr>
        <p:grpSpPr>
          <a:xfrm>
            <a:off x="7593040" y="2265810"/>
            <a:ext cx="3958074" cy="4032449"/>
            <a:chOff x="7585560" y="2215483"/>
            <a:chExt cx="3958074" cy="4032449"/>
          </a:xfrm>
        </p:grpSpPr>
        <p:pic>
          <p:nvPicPr>
            <p:cNvPr id="18" name="Picture 17_Happy" descr="A cartoon of a person sitting at a desk with a computer&#10;&#10;Description automatically generated">
              <a:extLst>
                <a:ext uri="{FF2B5EF4-FFF2-40B4-BE49-F238E27FC236}">
                  <a16:creationId xmlns:a16="http://schemas.microsoft.com/office/drawing/2014/main" id="{6E9712DA-F67C-B07D-4FC8-25013F524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1" t="12293" r="8597" b="11261"/>
            <a:stretch/>
          </p:blipFill>
          <p:spPr>
            <a:xfrm>
              <a:off x="8899580" y="2413594"/>
              <a:ext cx="2644054" cy="3834338"/>
            </a:xfrm>
            <a:prstGeom prst="rect">
              <a:avLst/>
            </a:prstGeom>
          </p:spPr>
        </p:pic>
        <p:pic>
          <p:nvPicPr>
            <p:cNvPr id="11" name="Picture 10_Check Mark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95D8B80-6719-315C-C8D6-636D15B7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560" y="2215483"/>
              <a:ext cx="1685172" cy="1685172"/>
            </a:xfrm>
            <a:prstGeom prst="rect">
              <a:avLst/>
            </a:prstGeom>
          </p:spPr>
        </p:pic>
      </p:grpSp>
      <p:grpSp>
        <p:nvGrpSpPr>
          <p:cNvPr id="9" name="Group_Of Benifits">
            <a:extLst>
              <a:ext uri="{FF2B5EF4-FFF2-40B4-BE49-F238E27FC236}">
                <a16:creationId xmlns:a16="http://schemas.microsoft.com/office/drawing/2014/main" id="{4E414D35-847A-4207-B080-6B86CE5BCFC1}"/>
              </a:ext>
            </a:extLst>
          </p:cNvPr>
          <p:cNvGrpSpPr/>
          <p:nvPr/>
        </p:nvGrpSpPr>
        <p:grpSpPr>
          <a:xfrm>
            <a:off x="559970" y="3022435"/>
            <a:ext cx="4430765" cy="3039229"/>
            <a:chOff x="559970" y="3022435"/>
            <a:chExt cx="4430765" cy="3039229"/>
          </a:xfrm>
        </p:grpSpPr>
        <p:sp>
          <p:nvSpPr>
            <p:cNvPr id="13" name="TextBox_Minimise Errors">
              <a:extLst>
                <a:ext uri="{FF2B5EF4-FFF2-40B4-BE49-F238E27FC236}">
                  <a16:creationId xmlns:a16="http://schemas.microsoft.com/office/drawing/2014/main" id="{BAF49E65-6BA3-CECA-2083-070CBAB570FD}"/>
                </a:ext>
              </a:extLst>
            </p:cNvPr>
            <p:cNvSpPr txBox="1"/>
            <p:nvPr/>
          </p:nvSpPr>
          <p:spPr>
            <a:xfrm>
              <a:off x="593024" y="3022435"/>
              <a:ext cx="2637004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Minimised Human Error</a:t>
              </a:r>
            </a:p>
          </p:txBody>
        </p:sp>
        <p:sp>
          <p:nvSpPr>
            <p:cNvPr id="15" name="TextBox_Up to date reports">
              <a:extLst>
                <a:ext uri="{FF2B5EF4-FFF2-40B4-BE49-F238E27FC236}">
                  <a16:creationId xmlns:a16="http://schemas.microsoft.com/office/drawing/2014/main" id="{7AC17E0E-4C68-6DBC-AECD-AD1E75A207B2}"/>
                </a:ext>
              </a:extLst>
            </p:cNvPr>
            <p:cNvSpPr txBox="1"/>
            <p:nvPr/>
          </p:nvSpPr>
          <p:spPr>
            <a:xfrm>
              <a:off x="586414" y="4820157"/>
              <a:ext cx="2237087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Up-to-Date Reports</a:t>
              </a:r>
            </a:p>
          </p:txBody>
        </p:sp>
        <p:sp>
          <p:nvSpPr>
            <p:cNvPr id="17" name="TextBox_Reduced Workload">
              <a:extLst>
                <a:ext uri="{FF2B5EF4-FFF2-40B4-BE49-F238E27FC236}">
                  <a16:creationId xmlns:a16="http://schemas.microsoft.com/office/drawing/2014/main" id="{A17B9561-9074-1E05-7E58-8369561D0B28}"/>
                </a:ext>
              </a:extLst>
            </p:cNvPr>
            <p:cNvSpPr txBox="1"/>
            <p:nvPr/>
          </p:nvSpPr>
          <p:spPr>
            <a:xfrm>
              <a:off x="593024" y="3921296"/>
              <a:ext cx="2182329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Reduced Workload</a:t>
              </a:r>
            </a:p>
          </p:txBody>
        </p:sp>
        <p:sp>
          <p:nvSpPr>
            <p:cNvPr id="5" name="TextBox_Up to date reports">
              <a:extLst>
                <a:ext uri="{FF2B5EF4-FFF2-40B4-BE49-F238E27FC236}">
                  <a16:creationId xmlns:a16="http://schemas.microsoft.com/office/drawing/2014/main" id="{50C4B07D-5BB5-A093-2388-82D10384403C}"/>
                </a:ext>
              </a:extLst>
            </p:cNvPr>
            <p:cNvSpPr txBox="1"/>
            <p:nvPr/>
          </p:nvSpPr>
          <p:spPr>
            <a:xfrm>
              <a:off x="559970" y="5777932"/>
              <a:ext cx="4430765" cy="2837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dirty="0">
                  <a:latin typeface="Aptos" panose="020B0004020202020204" pitchFamily="34" charset="0"/>
                </a:rPr>
                <a:t>Enhanced Traceability and Collaboration</a:t>
              </a:r>
              <a:endPara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2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Workflow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Bihaag Nepaul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0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73CA27-2C09-8821-C0A2-26C35B0A6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9287" y="1340643"/>
            <a:ext cx="8353425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F8D7E6-CE4B-29A9-54CA-E497A9FBF423}"/>
              </a:ext>
            </a:extLst>
          </p:cNvPr>
          <p:cNvSpPr/>
          <p:nvPr/>
        </p:nvSpPr>
        <p:spPr>
          <a:xfrm>
            <a:off x="1093129" y="2641743"/>
            <a:ext cx="2140261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noProof="0" dirty="0">
                <a:solidFill>
                  <a:schemeClr val="tx1"/>
                </a:solidFill>
              </a:rPr>
              <a:t>Main-Branch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Workflow (cont.)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7C5B87E0-BBD0-6142-D32A-FD5EE22F6E5F}"/>
              </a:ext>
            </a:extLst>
          </p:cNvPr>
          <p:cNvSpPr/>
          <p:nvPr/>
        </p:nvSpPr>
        <p:spPr>
          <a:xfrm>
            <a:off x="3507423" y="2418358"/>
            <a:ext cx="914400" cy="914400"/>
          </a:xfrm>
          <a:prstGeom prst="donu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>
              <a:solidFill>
                <a:schemeClr val="tx1"/>
              </a:solidFill>
            </a:endParaRPr>
          </a:p>
        </p:txBody>
      </p:sp>
      <p:pic>
        <p:nvPicPr>
          <p:cNvPr id="17" name="Picture 16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F0B838F8-1DA4-0F64-5DE0-DED5B52D4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E7DA3-069B-6DD3-B502-CDF847761F67}"/>
              </a:ext>
            </a:extLst>
          </p:cNvPr>
          <p:cNvGrpSpPr/>
          <p:nvPr/>
        </p:nvGrpSpPr>
        <p:grpSpPr>
          <a:xfrm>
            <a:off x="3470210" y="4164756"/>
            <a:ext cx="988827" cy="935666"/>
            <a:chOff x="1797345" y="4670350"/>
            <a:chExt cx="988827" cy="93566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96D8FC-852A-8EDF-C23F-AAE16AB1BDB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2" name="Picture 2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C253F3BA-5B17-0436-68D0-8134EDB4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EF18F4-68B6-975E-43BF-CB880B25015A}"/>
              </a:ext>
            </a:extLst>
          </p:cNvPr>
          <p:cNvGrpSpPr/>
          <p:nvPr/>
        </p:nvGrpSpPr>
        <p:grpSpPr>
          <a:xfrm>
            <a:off x="5174963" y="4156924"/>
            <a:ext cx="988827" cy="935666"/>
            <a:chOff x="1797345" y="4670350"/>
            <a:chExt cx="988827" cy="93566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943BCC-D3FA-3665-ED0F-BE1FB0785F91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6" name="Picture 2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327C64B2-6A19-2BA6-7096-D4131A81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81F7C6-694D-6F99-E180-51D99D3312CD}"/>
              </a:ext>
            </a:extLst>
          </p:cNvPr>
          <p:cNvGrpSpPr/>
          <p:nvPr/>
        </p:nvGrpSpPr>
        <p:grpSpPr>
          <a:xfrm>
            <a:off x="6879716" y="4164756"/>
            <a:ext cx="988827" cy="935666"/>
            <a:chOff x="1797345" y="4670350"/>
            <a:chExt cx="988827" cy="93566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B47D5C-F6AB-8C91-4B09-49EFB83F631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30" name="Picture 2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6589CE33-410C-E51E-73DA-7FD45616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A472DE-295B-5672-A103-A2B8625C66E1}"/>
              </a:ext>
            </a:extLst>
          </p:cNvPr>
          <p:cNvSpPr/>
          <p:nvPr/>
        </p:nvSpPr>
        <p:spPr>
          <a:xfrm>
            <a:off x="4235860" y="4570930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6ECB99A-551B-DBCE-7109-4ED9E0DDE5BD}"/>
              </a:ext>
            </a:extLst>
          </p:cNvPr>
          <p:cNvSpPr/>
          <p:nvPr/>
        </p:nvSpPr>
        <p:spPr>
          <a:xfrm>
            <a:off x="5959786" y="4552845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5813401-7EC8-4411-8B25-6C9D00AA43D2}"/>
              </a:ext>
            </a:extLst>
          </p:cNvPr>
          <p:cNvSpPr/>
          <p:nvPr/>
        </p:nvSpPr>
        <p:spPr>
          <a:xfrm rot="5400000">
            <a:off x="6888129" y="3722682"/>
            <a:ext cx="972000" cy="159488"/>
          </a:xfrm>
          <a:prstGeom prst="roundRect">
            <a:avLst/>
          </a:prstGeom>
          <a:gradFill>
            <a:gsLst>
              <a:gs pos="0">
                <a:srgbClr val="5988FD"/>
              </a:gs>
              <a:gs pos="100000">
                <a:srgbClr val="27B3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E2AF29-190F-F714-6EE0-77A492FB99E2}"/>
              </a:ext>
            </a:extLst>
          </p:cNvPr>
          <p:cNvGrpSpPr/>
          <p:nvPr/>
        </p:nvGrpSpPr>
        <p:grpSpPr>
          <a:xfrm>
            <a:off x="6879716" y="2455573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A3C3E45-59C0-BA14-E572-D347873E86CD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42" name="Picture 4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F1B5878C-BC33-FD9D-019D-AFDEB088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D86153E-2E77-CFEC-3303-BA25AEC74EEB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CI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ADDE71-2F07-C011-B316-35BBD81CA996}"/>
              </a:ext>
            </a:extLst>
          </p:cNvPr>
          <p:cNvSpPr/>
          <p:nvPr/>
        </p:nvSpPr>
        <p:spPr>
          <a:xfrm>
            <a:off x="4332986" y="2839608"/>
            <a:ext cx="2664000" cy="159488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11B6F1B-6F51-113B-ADDD-61B086FA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879" y="5113853"/>
            <a:ext cx="809487" cy="809487"/>
          </a:xfrm>
          <a:prstGeom prst="rect">
            <a:avLst/>
          </a:prstGeom>
        </p:spPr>
      </p:pic>
      <p:pic>
        <p:nvPicPr>
          <p:cNvPr id="51" name="Graphic 50" descr="Programmer male with solid fill">
            <a:extLst>
              <a:ext uri="{FF2B5EF4-FFF2-40B4-BE49-F238E27FC236}">
                <a16:creationId xmlns:a16="http://schemas.microsoft.com/office/drawing/2014/main" id="{E36A23FF-1DBF-0532-CFC1-B2A9AB46F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4283" y="5108767"/>
            <a:ext cx="809487" cy="809487"/>
          </a:xfrm>
          <a:prstGeom prst="rect">
            <a:avLst/>
          </a:prstGeom>
        </p:spPr>
      </p:pic>
      <p:pic>
        <p:nvPicPr>
          <p:cNvPr id="53" name="Graphic 52" descr="Programmer female with solid fill">
            <a:extLst>
              <a:ext uri="{FF2B5EF4-FFF2-40B4-BE49-F238E27FC236}">
                <a16:creationId xmlns:a16="http://schemas.microsoft.com/office/drawing/2014/main" id="{F88212BC-BCD2-550A-27F5-9B9C01617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1273" y="5108254"/>
            <a:ext cx="810000" cy="810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4B7B173-22F7-52D3-3137-9EF63A062255}"/>
              </a:ext>
            </a:extLst>
          </p:cNvPr>
          <p:cNvSpPr/>
          <p:nvPr/>
        </p:nvSpPr>
        <p:spPr>
          <a:xfrm>
            <a:off x="3493974" y="5128661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C6271CC-E397-A493-E2A3-F740B6510630}"/>
              </a:ext>
            </a:extLst>
          </p:cNvPr>
          <p:cNvSpPr/>
          <p:nvPr/>
        </p:nvSpPr>
        <p:spPr>
          <a:xfrm rot="18371690">
            <a:off x="4795471" y="4699925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68D7242-A4C2-FB1A-396F-6EEF2B941EF7}"/>
              </a:ext>
            </a:extLst>
          </p:cNvPr>
          <p:cNvSpPr/>
          <p:nvPr/>
        </p:nvSpPr>
        <p:spPr>
          <a:xfrm>
            <a:off x="5208055" y="5123112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AC41579-2EA7-46D1-CCBF-4EEF8F8A6EE0}"/>
              </a:ext>
            </a:extLst>
          </p:cNvPr>
          <p:cNvSpPr/>
          <p:nvPr/>
        </p:nvSpPr>
        <p:spPr>
          <a:xfrm rot="18442211">
            <a:off x="6414123" y="4719103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FABC39F-CF3C-8F68-1D79-C482A3BA7846}"/>
              </a:ext>
            </a:extLst>
          </p:cNvPr>
          <p:cNvSpPr/>
          <p:nvPr/>
        </p:nvSpPr>
        <p:spPr>
          <a:xfrm>
            <a:off x="6848510" y="5130257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C961A8-D454-6CF0-1834-E190F45E5ED2}"/>
              </a:ext>
            </a:extLst>
          </p:cNvPr>
          <p:cNvGrpSpPr/>
          <p:nvPr/>
        </p:nvGrpSpPr>
        <p:grpSpPr>
          <a:xfrm>
            <a:off x="8584922" y="3486771"/>
            <a:ext cx="810000" cy="2552546"/>
            <a:chOff x="6912057" y="3992365"/>
            <a:chExt cx="810000" cy="2552546"/>
          </a:xfrm>
          <a:solidFill>
            <a:schemeClr val="tx1"/>
          </a:solidFill>
        </p:grpSpPr>
        <p:pic>
          <p:nvPicPr>
            <p:cNvPr id="13" name="Graphic 12" descr="Programmer male with solid fill">
              <a:extLst>
                <a:ext uri="{FF2B5EF4-FFF2-40B4-BE49-F238E27FC236}">
                  <a16:creationId xmlns:a16="http://schemas.microsoft.com/office/drawing/2014/main" id="{11AF24B2-60B2-8032-38AE-37E8EFE2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3992365"/>
              <a:ext cx="809487" cy="809487"/>
            </a:xfrm>
            <a:prstGeom prst="rect">
              <a:avLst/>
            </a:prstGeom>
          </p:spPr>
        </p:pic>
        <p:pic>
          <p:nvPicPr>
            <p:cNvPr id="16" name="Graphic 15" descr="Programmer male with solid fill">
              <a:extLst>
                <a:ext uri="{FF2B5EF4-FFF2-40B4-BE49-F238E27FC236}">
                  <a16:creationId xmlns:a16="http://schemas.microsoft.com/office/drawing/2014/main" id="{93F9AA07-C097-05ED-FFEA-95A22C6E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4887224"/>
              <a:ext cx="809487" cy="809487"/>
            </a:xfrm>
            <a:prstGeom prst="rect">
              <a:avLst/>
            </a:prstGeom>
          </p:spPr>
        </p:pic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EE91E1E2-2970-6344-C033-31B4386D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2057" y="5734911"/>
              <a:ext cx="810000" cy="810000"/>
            </a:xfrm>
            <a:prstGeom prst="rect">
              <a:avLst/>
            </a:prstGeom>
          </p:spPr>
        </p:pic>
      </p:grp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1ADD5065-CEEF-D236-DD54-B5CCE05CD916}"/>
              </a:ext>
            </a:extLst>
          </p:cNvPr>
          <p:cNvSpPr/>
          <p:nvPr/>
        </p:nvSpPr>
        <p:spPr>
          <a:xfrm>
            <a:off x="9607189" y="3719992"/>
            <a:ext cx="2143125" cy="992341"/>
          </a:xfrm>
          <a:prstGeom prst="wedgeRoundRectCallout">
            <a:avLst>
              <a:gd name="adj1" fmla="val -53722"/>
              <a:gd name="adj2" fmla="val 7497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Looks Good Let's Deploy!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814807-F4DC-AEB7-EEE9-DF24F56B031C}"/>
              </a:ext>
            </a:extLst>
          </p:cNvPr>
          <p:cNvSpPr/>
          <p:nvPr/>
        </p:nvSpPr>
        <p:spPr>
          <a:xfrm>
            <a:off x="8044861" y="4026428"/>
            <a:ext cx="424579" cy="112725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81A9DC-0D53-FFF6-B54D-2F6D67DA9553}"/>
              </a:ext>
            </a:extLst>
          </p:cNvPr>
          <p:cNvSpPr/>
          <p:nvPr/>
        </p:nvSpPr>
        <p:spPr>
          <a:xfrm>
            <a:off x="1254643" y="4371569"/>
            <a:ext cx="2011562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Dev-Branch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22" presetClass="entr" presetSubtype="4" repeatCount="2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750"/>
                            </p:stCondLst>
                            <p:childTnLst>
                              <p:par>
                                <p:cTn id="1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4" grpId="0" animBg="1"/>
      <p:bldP spid="37" grpId="0" animBg="1"/>
      <p:bldP spid="39" grpId="0" animBg="1"/>
      <p:bldP spid="33" grpId="0"/>
      <p:bldP spid="48" grpId="0" animBg="1"/>
      <p:bldP spid="4" grpId="0" animBg="1"/>
      <p:bldP spid="4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35" grpId="0" animBg="1"/>
      <p:bldP spid="35" grpId="1" animBg="1"/>
      <p:bldP spid="36" grpId="0" animBg="1"/>
      <p:bldP spid="36" grpId="1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lrida.oberholzer\AppData\Local\Temp\Templafy\PowerPointVsto\Assets\0467e58c-20fe-4852-bd1b-d8f1b669242e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Dentons 16: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Font typeface="Arial" panose="020B0604020202020204" pitchFamily="34" charset="0"/>
          <a:buChar char="•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urple">
      <a:srgbClr val="702082"/>
    </a:custClr>
    <a:custClr name="Light Purple">
      <a:srgbClr val="A05EB5"/>
    </a:custClr>
    <a:custClr name="Dark Purple">
      <a:srgbClr val="5F216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">
      <a:srgbClr val="DA291C"/>
    </a:custClr>
    <a:custClr name="Gold">
      <a:srgbClr val="F1B434"/>
    </a:custClr>
    <a:custClr name="Green">
      <a:srgbClr val="43B02A"/>
    </a:custClr>
    <a:custClr name="Teal">
      <a:srgbClr val="00A499"/>
    </a:custClr>
    <a:custClr name="Blue">
      <a:srgbClr val="00A9E0"/>
    </a:custClr>
    <a:custClr name="Dark Red">
      <a:srgbClr val="9D2235"/>
    </a:custClr>
    <a:custClr name="Orange">
      <a:srgbClr val="ED8B00"/>
    </a:custClr>
    <a:custClr name="Dark Green">
      <a:srgbClr val="286140"/>
    </a:custClr>
    <a:custClr name="Dark Teal">
      <a:srgbClr val="00685D"/>
    </a:custClr>
    <a:custClr name="Dark Blue">
      <a:srgbClr val="004C97"/>
    </a:custClr>
    <a:custClr name="Brown">
      <a:srgbClr val="85431E"/>
    </a:custClr>
    <a:custClr name="Dark Pink">
      <a:srgbClr val="890C58"/>
    </a:custClr>
    <a:custClr name="Pink">
      <a:srgbClr val="D00070"/>
    </a:custClr>
    <a:custClr name="Dark Grey">
      <a:srgbClr val="545859"/>
    </a:custClr>
    <a:custClr name="Grey">
      <a:srgbClr val="707372"/>
    </a:custClr>
    <a:custClr name="Light Grey">
      <a:srgbClr val="9EA2A2"/>
    </a:custClr>
    <a:custClr name="Ekstra Light Grey">
      <a:srgbClr val="C7C9C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Blank.potx" id="{FBA01DAC-5646-45A0-AF66-DDA0E6DC1A6C}" vid="{661637DB-4BB7-43DB-A020-ECBAB57B90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c3b462-023f-4d5d-916e-ea1f58025ed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32B9D669F4EC4BAB1D5C90AACD7F14" ma:contentTypeVersion="14" ma:contentTypeDescription="Create a new document." ma:contentTypeScope="" ma:versionID="4caf2f1c01fd27045a37f09237b1c7f5">
  <xsd:schema xmlns:xsd="http://www.w3.org/2001/XMLSchema" xmlns:xs="http://www.w3.org/2001/XMLSchema" xmlns:p="http://schemas.microsoft.com/office/2006/metadata/properties" xmlns:ns3="fec3b462-023f-4d5d-916e-ea1f58025ed9" xmlns:ns4="c820ed94-89e5-4068-a496-b05f100dec8e" targetNamespace="http://schemas.microsoft.com/office/2006/metadata/properties" ma:root="true" ma:fieldsID="bd2f0e76fdbd748911d9a962320caf88" ns3:_="" ns4:_="">
    <xsd:import namespace="fec3b462-023f-4d5d-916e-ea1f58025ed9"/>
    <xsd:import namespace="c820ed94-89e5-4068-a496-b05f100dec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3b462-023f-4d5d-916e-ea1f58025e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20ed94-89e5-4068-a496-b05f100dec8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6ECC11-8EF4-42B8-B9B7-B13B86BFFA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8096B4-3AF9-4537-9505-CE8029EAA367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c820ed94-89e5-4068-a496-b05f100dec8e"/>
    <ds:schemaRef ds:uri="fec3b462-023f-4d5d-916e-ea1f58025ed9"/>
  </ds:schemaRefs>
</ds:datastoreItem>
</file>

<file path=customXml/itemProps3.xml><?xml version="1.0" encoding="utf-8"?>
<ds:datastoreItem xmlns:ds="http://schemas.openxmlformats.org/officeDocument/2006/customXml" ds:itemID="{3E27DA02-E4CF-46D8-9B8D-27F2DD1EF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c3b462-023f-4d5d-916e-ea1f58025ed9"/>
    <ds:schemaRef ds:uri="c820ed94-89e5-4068-a496-b05f100dec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74c7352-9c5c-4558-b848-be140b444e7d}" enabled="0" method="" siteId="{174c7352-9c5c-4558-b848-be140b444e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254</Words>
  <Application>Microsoft Office PowerPoint</Application>
  <PresentationFormat>Widescreen</PresentationFormat>
  <Paragraphs>88</Paragraphs>
  <Slides>14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Helvetica</vt:lpstr>
      <vt:lpstr>Segoe UI Semibold</vt:lpstr>
      <vt:lpstr>Dentons 16:9</vt:lpstr>
      <vt:lpstr>think-cell Slide</vt:lpstr>
      <vt:lpstr>Sambe Consulting BIOps Presentation 20 August 2024</vt:lpstr>
      <vt:lpstr>Agenda</vt:lpstr>
      <vt:lpstr>PowerPoint Presentation</vt:lpstr>
      <vt:lpstr>Understanding BIOps</vt:lpstr>
      <vt:lpstr>PowerPoint Presentation</vt:lpstr>
      <vt:lpstr>Use Case Scenario</vt:lpstr>
      <vt:lpstr>PowerPoint Presentation</vt:lpstr>
      <vt:lpstr>BIOps Workflow</vt:lpstr>
      <vt:lpstr>BIOps Workflow (cont.)</vt:lpstr>
      <vt:lpstr>PowerPoint Presentation</vt:lpstr>
      <vt:lpstr>PowerPoint Presentation</vt:lpstr>
      <vt:lpstr>Sequence of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Bihaag Nepaul</dc:creator>
  <cp:lastModifiedBy>Bihaag Nepaul</cp:lastModifiedBy>
  <cp:revision>91</cp:revision>
  <dcterms:created xsi:type="dcterms:W3CDTF">2024-05-03T18:09:04Z</dcterms:created>
  <dcterms:modified xsi:type="dcterms:W3CDTF">2024-08-20T08:43:20Z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0x010100F132B9D669F4EC4BAB1D5C90AACD7F14</vt:lpwstr>
  </property>
</Properties>
</file>